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4DC23-9BBE-4AF2-9FDC-B6CAAD56A73C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C98E9-CBC2-4EF9-A26C-737594F003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4DC23-9BBE-4AF2-9FDC-B6CAAD56A73C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C98E9-CBC2-4EF9-A26C-737594F003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4DC23-9BBE-4AF2-9FDC-B6CAAD56A73C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C98E9-CBC2-4EF9-A26C-737594F003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4DC23-9BBE-4AF2-9FDC-B6CAAD56A73C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C98E9-CBC2-4EF9-A26C-737594F003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4DC23-9BBE-4AF2-9FDC-B6CAAD56A73C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C98E9-CBC2-4EF9-A26C-737594F003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4DC23-9BBE-4AF2-9FDC-B6CAAD56A73C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C98E9-CBC2-4EF9-A26C-737594F003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4DC23-9BBE-4AF2-9FDC-B6CAAD56A73C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C98E9-CBC2-4EF9-A26C-737594F003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4DC23-9BBE-4AF2-9FDC-B6CAAD56A73C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C98E9-CBC2-4EF9-A26C-737594F003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4DC23-9BBE-4AF2-9FDC-B6CAAD56A73C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C98E9-CBC2-4EF9-A26C-737594F003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4DC23-9BBE-4AF2-9FDC-B6CAAD56A73C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C98E9-CBC2-4EF9-A26C-737594F003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4DC23-9BBE-4AF2-9FDC-B6CAAD56A73C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C98E9-CBC2-4EF9-A26C-737594F003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 bright="36000" contrast="-31000"/>
          </a:blip>
          <a:srcRect/>
          <a:stretch>
            <a:fillRect l="-6000" t="-56000" r="-7000" b="-4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14DC23-9BBE-4AF2-9FDC-B6CAAD56A73C}" type="datetimeFigureOut">
              <a:rPr lang="en-US" smtClean="0"/>
              <a:pPr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BC98E9-CBC2-4EF9-A26C-737594F003A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sr-Cyrl-CS" b="1" smtClean="0"/>
              <a:t>ТЕРАПИЈА ХЕМАТОЛОШКИХ, КАРДИОВАСКУЛАРНИХ И РЕСПИРАТОРНИХ ОБОЉЕЊА          – ЗНАЧАЈ ЗА СТОМАТОЛОГИЈУ</a:t>
            </a:r>
            <a:endParaRPr lang="en-US" b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48200"/>
            <a:ext cx="6400800" cy="1752600"/>
          </a:xfrm>
        </p:spPr>
        <p:txBody>
          <a:bodyPr/>
          <a:lstStyle/>
          <a:p>
            <a:r>
              <a:rPr lang="sr-Cyrl-CS" smtClean="0">
                <a:solidFill>
                  <a:schemeClr val="tx1"/>
                </a:solidFill>
              </a:rPr>
              <a:t>проф. Слободан Јанковић</a:t>
            </a: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1143000"/>
          </a:xfrm>
        </p:spPr>
        <p:txBody>
          <a:bodyPr/>
          <a:lstStyle/>
          <a:p>
            <a:r>
              <a:rPr lang="sr-Cyrl-CS" smtClean="0"/>
              <a:t>МЕГАЛОБЛАСТНА АНЕМИЈА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915400" cy="5029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sr-Cyrl-CS" sz="2800" smtClean="0"/>
              <a:t>Мегалобластна анемија се лечи витамином Б</a:t>
            </a:r>
            <a:r>
              <a:rPr lang="sr-Cyrl-CS" sz="2800" baseline="-25000" smtClean="0"/>
              <a:t>12 </a:t>
            </a:r>
            <a:r>
              <a:rPr lang="sr-Cyrl-CS" sz="2800" smtClean="0"/>
              <a:t>и фолном киселином. Ако постоји дефицит витамина Б</a:t>
            </a:r>
            <a:r>
              <a:rPr lang="sr-Cyrl-CS" sz="2800" baseline="-25000" smtClean="0"/>
              <a:t>12</a:t>
            </a:r>
            <a:r>
              <a:rPr lang="sr-Cyrl-CS" sz="2800" smtClean="0"/>
              <a:t>, а примени се само фолна киселина, анемија ће се излечити, али ће неуролошки поремећаји напредовати.</a:t>
            </a:r>
          </a:p>
          <a:p>
            <a:pPr>
              <a:buNone/>
            </a:pPr>
            <a:endParaRPr lang="sr-Cyrl-CS" sz="1000" smtClean="0"/>
          </a:p>
          <a:p>
            <a:pPr>
              <a:buNone/>
            </a:pPr>
            <a:r>
              <a:rPr lang="sr-Cyrl-CS" sz="2800" smtClean="0"/>
              <a:t>Витамин Б</a:t>
            </a:r>
            <a:r>
              <a:rPr lang="sr-Cyrl-CS" sz="2800" baseline="-25000" smtClean="0"/>
              <a:t>12</a:t>
            </a:r>
            <a:r>
              <a:rPr lang="sr-Cyrl-CS" sz="2800" smtClean="0"/>
              <a:t> се примењује интрамускуларно, 1</a:t>
            </a:r>
            <a:r>
              <a:rPr lang="sr-Latn-CS" sz="2800" smtClean="0"/>
              <a:t>mg.</a:t>
            </a:r>
            <a:endParaRPr lang="sr-Cyrl-CS" sz="2800" smtClean="0"/>
          </a:p>
          <a:p>
            <a:pPr>
              <a:buNone/>
            </a:pPr>
            <a:endParaRPr lang="sr-Latn-CS" sz="1000" smtClean="0"/>
          </a:p>
          <a:p>
            <a:pPr>
              <a:buNone/>
            </a:pPr>
            <a:r>
              <a:rPr lang="sr-Cyrl-CS" sz="2800" smtClean="0"/>
              <a:t>Фолна киселина се примењује орално, 5</a:t>
            </a:r>
            <a:r>
              <a:rPr lang="sr-Latn-CS" sz="2800" smtClean="0"/>
              <a:t>mg/</a:t>
            </a:r>
            <a:r>
              <a:rPr lang="sr-Cyrl-CS" sz="2800" smtClean="0"/>
              <a:t>дан; код трудница 0,8</a:t>
            </a:r>
            <a:r>
              <a:rPr lang="sr-Latn-CS" sz="2800" smtClean="0"/>
              <a:t>mg</a:t>
            </a:r>
            <a:r>
              <a:rPr lang="sr-Cyrl-CS" sz="2800" smtClean="0"/>
              <a:t>/дан.</a:t>
            </a:r>
          </a:p>
          <a:p>
            <a:pPr>
              <a:buNone/>
            </a:pPr>
            <a:endParaRPr lang="sr-Cyrl-CS" sz="1000" smtClean="0"/>
          </a:p>
          <a:p>
            <a:pPr>
              <a:buNone/>
            </a:pPr>
            <a:r>
              <a:rPr lang="sr-Cyrl-CS" sz="2800" smtClean="0"/>
              <a:t>Витамин Б</a:t>
            </a:r>
            <a:r>
              <a:rPr lang="sr-Cyrl-CS" sz="2800" baseline="-25000" smtClean="0"/>
              <a:t>12</a:t>
            </a:r>
            <a:r>
              <a:rPr lang="sr-Cyrl-CS" sz="2800" smtClean="0"/>
              <a:t> и фолна киселина немају нежељених дејстава.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ХЕМОСТАЗА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4114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CS" smtClean="0"/>
              <a:t>Најважнији поремећаји хемостазе су </a:t>
            </a:r>
            <a:r>
              <a:rPr lang="sr-Cyrl-CS" b="1" smtClean="0">
                <a:solidFill>
                  <a:srgbClr val="C00000"/>
                </a:solidFill>
              </a:rPr>
              <a:t>тромбоцитопенија</a:t>
            </a:r>
            <a:r>
              <a:rPr lang="sr-Cyrl-CS" smtClean="0"/>
              <a:t> и </a:t>
            </a:r>
            <a:r>
              <a:rPr lang="sr-Cyrl-CS" b="1" smtClean="0">
                <a:solidFill>
                  <a:srgbClr val="C00000"/>
                </a:solidFill>
              </a:rPr>
              <a:t>смањена концентрација и активност фактора коагулације</a:t>
            </a:r>
            <a:r>
              <a:rPr lang="sr-Cyrl-CS" smtClean="0"/>
              <a:t> у крви.</a:t>
            </a:r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ТРОМБОЦИТОПЕНИЈА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CS" smtClean="0"/>
              <a:t>Лечење тромбоцитопеније:</a:t>
            </a:r>
          </a:p>
          <a:p>
            <a:pPr>
              <a:spcBef>
                <a:spcPts val="0"/>
              </a:spcBef>
              <a:buClr>
                <a:srgbClr val="C00000"/>
              </a:buClr>
            </a:pPr>
            <a:r>
              <a:rPr lang="sr-Cyrl-CS" smtClean="0"/>
              <a:t>надокнада тромбоцита</a:t>
            </a:r>
          </a:p>
          <a:p>
            <a:pPr>
              <a:spcBef>
                <a:spcPts val="0"/>
              </a:spcBef>
              <a:buClr>
                <a:srgbClr val="C00000"/>
              </a:buClr>
            </a:pPr>
            <a:r>
              <a:rPr lang="sr-Cyrl-CS" smtClean="0"/>
              <a:t>отклањање узрока тромбоцитопеније</a:t>
            </a:r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endParaRPr lang="sr-Cyrl-CS" sz="1600" smtClean="0"/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mtClean="0"/>
              <a:t>Интравенски се примењују концентрати тромбоцита, запремине 50</a:t>
            </a:r>
            <a:r>
              <a:rPr lang="sr-Latn-CS" smtClean="0"/>
              <a:t>ml</a:t>
            </a:r>
            <a:r>
              <a:rPr lang="sr-Cyrl-CS" smtClean="0"/>
              <a:t>, који се користе у року од 5 дана после припреме.</a:t>
            </a:r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endParaRPr lang="sr-Cyrl-CS" sz="1600" smtClean="0"/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b="1" smtClean="0"/>
              <a:t>Ромиплостин</a:t>
            </a:r>
            <a:r>
              <a:rPr lang="sr-Cyrl-CS" smtClean="0"/>
              <a:t> и </a:t>
            </a:r>
            <a:r>
              <a:rPr lang="sr-Cyrl-CS" b="1" smtClean="0"/>
              <a:t>елтромбопаг</a:t>
            </a:r>
            <a:r>
              <a:rPr lang="sr-Cyrl-CS" smtClean="0"/>
              <a:t> стимулишу стварање тромбоцита у костној сржи.</a:t>
            </a:r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smtClean="0"/>
              <a:t>НЕДОСТАТАК ФАКТОРА КОАГУЛАЦИЈЕ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CS" smtClean="0"/>
              <a:t>Лечење дефицита фактора коагулације:</a:t>
            </a:r>
          </a:p>
          <a:p>
            <a:pPr>
              <a:spcBef>
                <a:spcPts val="0"/>
              </a:spcBef>
              <a:buClr>
                <a:srgbClr val="C00000"/>
              </a:buClr>
            </a:pPr>
            <a:r>
              <a:rPr lang="sr-Cyrl-CS" smtClean="0"/>
              <a:t>надокнада фактора коагулације</a:t>
            </a:r>
          </a:p>
          <a:p>
            <a:pPr>
              <a:spcBef>
                <a:spcPts val="0"/>
              </a:spcBef>
              <a:buClr>
                <a:srgbClr val="C00000"/>
              </a:buClr>
            </a:pPr>
            <a:r>
              <a:rPr lang="sr-Cyrl-CS" smtClean="0"/>
              <a:t>стимулација синтезе фактора коагулације</a:t>
            </a:r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endParaRPr lang="sr-Cyrl-CS" sz="1600" smtClean="0"/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800" b="1" smtClean="0"/>
              <a:t>Свежа плазма </a:t>
            </a:r>
            <a:r>
              <a:rPr lang="sr-Cyrl-CS" sz="2800" smtClean="0"/>
              <a:t>и </a:t>
            </a:r>
            <a:r>
              <a:rPr lang="sr-Cyrl-CS" sz="2800" b="1" smtClean="0"/>
              <a:t>замрзнута свежа плазма </a:t>
            </a:r>
            <a:r>
              <a:rPr lang="sr-Cyrl-CS" sz="2800" smtClean="0"/>
              <a:t>садрже и нестабилне факторе коагулације 5 и 8, па се користе и за лечење поремећаја коагулације.</a:t>
            </a:r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endParaRPr lang="sr-Cyrl-CS" sz="1000" smtClean="0"/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800" b="1" smtClean="0"/>
              <a:t>Криопреципитат</a:t>
            </a:r>
            <a:r>
              <a:rPr lang="sr-Cyrl-CS" sz="2800" smtClean="0"/>
              <a:t> је концентрат фактора коагулације који се посебно припрема из свеже плазме поступком замрзавања. Садржи све факторе коагулације.</a:t>
            </a:r>
            <a:endParaRPr lang="en-US" sz="28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smtClean="0"/>
              <a:t>НЕДОСТАТАК ФАКТОРА КОАГУЛАЦИЈЕ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50292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Clr>
                <a:srgbClr val="C00000"/>
              </a:buClr>
              <a:buNone/>
            </a:pPr>
            <a:endParaRPr lang="sr-Cyrl-CS" sz="1600" smtClean="0"/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800" smtClean="0"/>
              <a:t>Из крви се могу издвојити и концентрисати појединачни фактори коагулације који недостају:</a:t>
            </a:r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endParaRPr lang="sr-Cyrl-CS" sz="1000" smtClean="0"/>
          </a:p>
          <a:p>
            <a:pPr>
              <a:spcBef>
                <a:spcPts val="0"/>
              </a:spcBef>
              <a:buClr>
                <a:srgbClr val="C00000"/>
              </a:buClr>
              <a:buFont typeface="Wingdings" pitchFamily="2" charset="2"/>
              <a:buChar char="ü"/>
            </a:pPr>
            <a:r>
              <a:rPr lang="sr-Cyrl-CS" sz="2800" smtClean="0"/>
              <a:t>Концентрати фактора 8 (хемофилија А)</a:t>
            </a:r>
          </a:p>
          <a:p>
            <a:pPr>
              <a:spcBef>
                <a:spcPts val="0"/>
              </a:spcBef>
              <a:buClr>
                <a:srgbClr val="C00000"/>
              </a:buClr>
              <a:buFont typeface="Wingdings" pitchFamily="2" charset="2"/>
              <a:buChar char="ü"/>
            </a:pPr>
            <a:r>
              <a:rPr lang="sr-Cyrl-CS" sz="2800" smtClean="0"/>
              <a:t>Концентрати фактора 9 (хемофилија Б)</a:t>
            </a:r>
          </a:p>
          <a:p>
            <a:pPr>
              <a:spcBef>
                <a:spcPts val="0"/>
              </a:spcBef>
              <a:buClr>
                <a:srgbClr val="C00000"/>
              </a:buClr>
              <a:buFont typeface="Wingdings" pitchFamily="2" charset="2"/>
              <a:buChar char="ü"/>
            </a:pPr>
            <a:r>
              <a:rPr lang="sr-Cyrl-CS" sz="2800" smtClean="0"/>
              <a:t>Концентрати активираног фактора 7                            (Фон  Вилебрандова болест)</a:t>
            </a:r>
          </a:p>
          <a:p>
            <a:pPr>
              <a:spcBef>
                <a:spcPts val="0"/>
              </a:spcBef>
              <a:buClr>
                <a:srgbClr val="C00000"/>
              </a:buClr>
              <a:buFont typeface="Wingdings" pitchFamily="2" charset="2"/>
              <a:buChar char="ü"/>
            </a:pPr>
            <a:r>
              <a:rPr lang="sr-Cyrl-CS" sz="2800" smtClean="0"/>
              <a:t>Анти-инхибиторни коагулациони комплекс, са већ активираним факторима коагулације зависним од витамина К.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smtClean="0"/>
              <a:t>НЕДОСТАТАК ФАКТОРА КОАГУЛАЦИЈЕ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839200" cy="5257800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buClr>
                <a:srgbClr val="C00000"/>
              </a:buClr>
              <a:buNone/>
            </a:pPr>
            <a:endParaRPr lang="sr-Cyrl-CS" sz="1600" smtClean="0"/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800" smtClean="0"/>
              <a:t>Липосолубилни витамин К се јавља у 2 облика:</a:t>
            </a:r>
          </a:p>
          <a:p>
            <a:pPr lvl="1">
              <a:spcBef>
                <a:spcPts val="0"/>
              </a:spcBef>
              <a:buClr>
                <a:srgbClr val="C00000"/>
              </a:buClr>
              <a:buFont typeface="Arial" pitchFamily="34" charset="0"/>
              <a:buChar char="•"/>
            </a:pPr>
            <a:r>
              <a:rPr lang="sr-Cyrl-CS" sz="2400" smtClean="0"/>
              <a:t>филохинон (К</a:t>
            </a:r>
            <a:r>
              <a:rPr lang="sr-Cyrl-CS" sz="2400" baseline="-25000" smtClean="0"/>
              <a:t>1</a:t>
            </a:r>
            <a:r>
              <a:rPr lang="sr-Cyrl-CS" sz="2400" smtClean="0"/>
              <a:t>, зелено лиснато поврће)</a:t>
            </a:r>
          </a:p>
          <a:p>
            <a:pPr lvl="1">
              <a:spcBef>
                <a:spcPts val="0"/>
              </a:spcBef>
              <a:buClr>
                <a:srgbClr val="C00000"/>
              </a:buClr>
              <a:buFont typeface="Arial" pitchFamily="34" charset="0"/>
              <a:buChar char="•"/>
            </a:pPr>
            <a:r>
              <a:rPr lang="sr-Cyrl-CS" sz="2400" smtClean="0"/>
              <a:t>менахинон (К</a:t>
            </a:r>
            <a:r>
              <a:rPr lang="sr-Cyrl-CS" sz="2400" baseline="-25000" smtClean="0"/>
              <a:t>2</a:t>
            </a:r>
            <a:r>
              <a:rPr lang="sr-Cyrl-CS" sz="2400" smtClean="0"/>
              <a:t>, стварају га бактерије у колону)</a:t>
            </a:r>
          </a:p>
          <a:p>
            <a:pPr lvl="1">
              <a:spcBef>
                <a:spcPts val="0"/>
              </a:spcBef>
              <a:buClr>
                <a:srgbClr val="C00000"/>
              </a:buClr>
              <a:buNone/>
            </a:pPr>
            <a:endParaRPr lang="sr-Cyrl-CS" sz="1600" smtClean="0"/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800" smtClean="0"/>
              <a:t>Активна форма витамина К катализује карбоксилацију фактора коагулације 2,7,9 и 10.</a:t>
            </a:r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endParaRPr lang="sr-Cyrl-CS" sz="1600" smtClean="0"/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800" smtClean="0"/>
              <a:t>Индикације за примену витамина К:</a:t>
            </a:r>
          </a:p>
          <a:p>
            <a:pPr lvl="1">
              <a:spcBef>
                <a:spcPts val="0"/>
              </a:spcBef>
              <a:buClr>
                <a:srgbClr val="C00000"/>
              </a:buClr>
              <a:buFont typeface="Arial" pitchFamily="34" charset="0"/>
              <a:buChar char="•"/>
            </a:pPr>
            <a:r>
              <a:rPr lang="sr-Cyrl-CS" sz="2400" smtClean="0"/>
              <a:t>Предозирање оралним коагулансима</a:t>
            </a:r>
          </a:p>
          <a:p>
            <a:pPr lvl="1">
              <a:spcBef>
                <a:spcPts val="0"/>
              </a:spcBef>
              <a:buClr>
                <a:srgbClr val="C00000"/>
              </a:buClr>
              <a:buFont typeface="Arial" pitchFamily="34" charset="0"/>
              <a:buChar char="•"/>
            </a:pPr>
            <a:r>
              <a:rPr lang="sr-Cyrl-CS" sz="2400" smtClean="0"/>
              <a:t>Опструктивна жутица</a:t>
            </a:r>
          </a:p>
          <a:p>
            <a:pPr lvl="1">
              <a:spcBef>
                <a:spcPts val="0"/>
              </a:spcBef>
              <a:buClr>
                <a:srgbClr val="C00000"/>
              </a:buClr>
              <a:buFont typeface="Arial" pitchFamily="34" charset="0"/>
              <a:buChar char="•"/>
            </a:pPr>
            <a:r>
              <a:rPr lang="sr-Cyrl-CS" sz="2400" smtClean="0"/>
              <a:t>Превенција хеморагичне болести новорођенчади (1</a:t>
            </a:r>
            <a:r>
              <a:rPr lang="sr-Latn-CS" sz="2400" smtClean="0"/>
              <a:t>mg</a:t>
            </a:r>
            <a:r>
              <a:rPr lang="sr-Cyrl-CS" sz="2400" smtClean="0"/>
              <a:t> витамина К, интрамускуларно)</a:t>
            </a:r>
          </a:p>
          <a:p>
            <a:pPr lvl="1">
              <a:spcBef>
                <a:spcPts val="0"/>
              </a:spcBef>
              <a:buClr>
                <a:srgbClr val="C00000"/>
              </a:buClr>
              <a:buFont typeface="Arial" pitchFamily="34" charset="0"/>
              <a:buChar char="•"/>
            </a:pPr>
            <a:r>
              <a:rPr lang="sr-Cyrl-CS" sz="2400" smtClean="0"/>
              <a:t>Хиповитаминоза услед дуготрајне примене антибиотика или малапсорпције</a:t>
            </a:r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endParaRPr lang="sr-Cyrl-CS" sz="2800" smtClean="0"/>
          </a:p>
          <a:p>
            <a:pPr lvl="1">
              <a:spcBef>
                <a:spcPts val="0"/>
              </a:spcBef>
              <a:buClr>
                <a:srgbClr val="C00000"/>
              </a:buClr>
              <a:buNone/>
            </a:pPr>
            <a:endParaRPr lang="sr-Cyrl-CS" sz="240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smtClean="0"/>
              <a:t>НЕДОСТАТАК ФАКТОРА КОАГУЛАЦИЈЕ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839200" cy="51816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Clr>
                <a:srgbClr val="C00000"/>
              </a:buClr>
              <a:buNone/>
            </a:pPr>
            <a:endParaRPr lang="sr-Cyrl-CS" sz="1600" smtClean="0"/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800" smtClean="0"/>
              <a:t>Дневна потреба за витамином К је 1</a:t>
            </a:r>
            <a:r>
              <a:rPr lang="sr-Latn-CS" sz="2800" smtClean="0">
                <a:sym typeface="Symbol"/>
              </a:rPr>
              <a:t>g/kg</a:t>
            </a:r>
            <a:r>
              <a:rPr lang="sr-Cyrl-CS" sz="2800" smtClean="0">
                <a:sym typeface="Symbol"/>
              </a:rPr>
              <a:t>. </a:t>
            </a:r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endParaRPr lang="sr-Cyrl-CS" sz="800" smtClean="0">
              <a:sym typeface="Symbol"/>
            </a:endParaRPr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800" smtClean="0">
                <a:sym typeface="Symbol"/>
              </a:rPr>
              <a:t>Депо у јетри траје неколико недеља по потпуном престанку уноса.</a:t>
            </a:r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endParaRPr lang="sr-Cyrl-CS" sz="800" smtClean="0">
              <a:sym typeface="Symbol"/>
            </a:endParaRPr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800" smtClean="0">
                <a:sym typeface="Symbol"/>
              </a:rPr>
              <a:t>Интравенска примена витамина К</a:t>
            </a:r>
            <a:r>
              <a:rPr lang="sr-Cyrl-CS" sz="2800" baseline="-25000" smtClean="0">
                <a:sym typeface="Symbol"/>
              </a:rPr>
              <a:t>1</a:t>
            </a:r>
            <a:r>
              <a:rPr lang="sr-Cyrl-CS" sz="2800" smtClean="0">
                <a:sym typeface="Symbol"/>
              </a:rPr>
              <a:t>  може бити праћена хипотензијом, диспнејом, болом у грудима и леђима. Ако је интравенска примена неопходна, мора бити спора (дужа од 20 минута).</a:t>
            </a:r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endParaRPr lang="sr-Cyrl-CS" sz="800" smtClean="0">
              <a:sym typeface="Symbol"/>
            </a:endParaRPr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800" smtClean="0">
                <a:sym typeface="Symbol"/>
              </a:rPr>
              <a:t>Хидросолубилни витамин К је синтетски (К</a:t>
            </a:r>
            <a:r>
              <a:rPr lang="sr-Cyrl-CS" sz="2800" baseline="-25000" smtClean="0">
                <a:sym typeface="Symbol"/>
              </a:rPr>
              <a:t>3</a:t>
            </a:r>
            <a:r>
              <a:rPr lang="sr-Cyrl-CS" sz="2800" smtClean="0">
                <a:sym typeface="Symbol"/>
              </a:rPr>
              <a:t>, менадион). У јетри се трансформише у К</a:t>
            </a:r>
            <a:r>
              <a:rPr lang="sr-Cyrl-CS" sz="2800" baseline="-25000" smtClean="0">
                <a:sym typeface="Symbol"/>
              </a:rPr>
              <a:t>1</a:t>
            </a:r>
            <a:r>
              <a:rPr lang="sr-Cyrl-CS" sz="2800" smtClean="0">
                <a:sym typeface="Symbol"/>
              </a:rPr>
              <a:t> витамин и постаје делотворан.</a:t>
            </a:r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endParaRPr lang="sr-Cyrl-CS" sz="2800" smtClean="0">
              <a:sym typeface="Symbol"/>
            </a:endParaRPr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endParaRPr lang="sr-Cyrl-CS" sz="2800" smtClean="0"/>
          </a:p>
          <a:p>
            <a:pPr lvl="1">
              <a:spcBef>
                <a:spcPts val="0"/>
              </a:spcBef>
              <a:buClr>
                <a:srgbClr val="C00000"/>
              </a:buClr>
              <a:buNone/>
            </a:pPr>
            <a:endParaRPr lang="sr-Cyrl-CS" sz="240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CS" smtClean="0"/>
              <a:t>РЕУМАТСКА ГРОЗНИЦА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839200" cy="5410200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buClr>
                <a:srgbClr val="C00000"/>
              </a:buClr>
              <a:buNone/>
            </a:pPr>
            <a:endParaRPr lang="sr-Cyrl-CS" sz="1600" smtClean="0"/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800" smtClean="0">
                <a:sym typeface="Symbol"/>
              </a:rPr>
              <a:t>Реуматска грозница је аутоимуна болест којој претходи фарингитис изазван бета хемолитичким стрептококом.</a:t>
            </a:r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endParaRPr lang="sr-Cyrl-CS" sz="1100" smtClean="0">
              <a:sym typeface="Symbol"/>
            </a:endParaRPr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800" smtClean="0">
                <a:sym typeface="Symbol"/>
              </a:rPr>
              <a:t>Настаје упала зглобова и срчаних залистака, који остају деформисани. Деформитет се временом погоршава, услед неправилног тока крви кроз ушћа. </a:t>
            </a:r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endParaRPr lang="sr-Cyrl-CS" sz="1100" smtClean="0">
              <a:sym typeface="Symbol"/>
            </a:endParaRPr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800" smtClean="0">
                <a:sym typeface="Symbol"/>
              </a:rPr>
              <a:t>Свака бактеријемија представља ризик код ових болесника, због опасности од бактеријског ендокардитиса.</a:t>
            </a:r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endParaRPr lang="sr-Cyrl-CS" sz="1100" smtClean="0">
              <a:sym typeface="Symbol"/>
            </a:endParaRPr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800" smtClean="0">
                <a:sym typeface="Symbol"/>
              </a:rPr>
              <a:t>Током стоматолошких интервенција долази до бактеријемије, па особе које су прележале реуматску грозницу треба заштитити антибиотицима.</a:t>
            </a:r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endParaRPr lang="sr-Cyrl-CS" sz="2800" smtClean="0"/>
          </a:p>
          <a:p>
            <a:pPr lvl="1">
              <a:spcBef>
                <a:spcPts val="0"/>
              </a:spcBef>
              <a:buClr>
                <a:srgbClr val="C00000"/>
              </a:buClr>
              <a:buNone/>
            </a:pPr>
            <a:endParaRPr lang="sr-Cyrl-CS" sz="240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sr-Cyrl-CS" smtClean="0"/>
              <a:t>РЕУМАТСКА ГРОЗНИЦА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839200" cy="5410200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800" dirty="0" smtClean="0"/>
              <a:t>Профилакса код  прележане реуматске грознице:</a:t>
            </a:r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800" dirty="0" smtClean="0"/>
              <a:t>               3</a:t>
            </a:r>
            <a:r>
              <a:rPr lang="sr-Latn-CS" sz="2800" dirty="0" smtClean="0"/>
              <a:t>g</a:t>
            </a:r>
            <a:r>
              <a:rPr lang="sr-Cyrl-CS" sz="2800" dirty="0" smtClean="0"/>
              <a:t> амоксицилина 1</a:t>
            </a:r>
            <a:r>
              <a:rPr lang="sr-Latn-CS" sz="2800" dirty="0" smtClean="0"/>
              <a:t>h</a:t>
            </a:r>
            <a:r>
              <a:rPr lang="sr-Cyrl-CS" sz="2800" dirty="0" smtClean="0"/>
              <a:t> пре интервенције</a:t>
            </a:r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800" dirty="0" smtClean="0"/>
              <a:t>                                                   +</a:t>
            </a:r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800" dirty="0" smtClean="0"/>
              <a:t>                       1,5</a:t>
            </a:r>
            <a:r>
              <a:rPr lang="sr-Latn-CS" sz="2800" dirty="0" smtClean="0"/>
              <a:t>g</a:t>
            </a:r>
            <a:r>
              <a:rPr lang="sr-Cyrl-CS" sz="2800" dirty="0" smtClean="0"/>
              <a:t> амоксицилина 6</a:t>
            </a:r>
            <a:r>
              <a:rPr lang="sr-Latn-CS" sz="2800" dirty="0" smtClean="0"/>
              <a:t>h</a:t>
            </a:r>
            <a:r>
              <a:rPr lang="sr-Cyrl-CS" sz="2800" dirty="0" smtClean="0"/>
              <a:t> касније</a:t>
            </a:r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endParaRPr lang="sr-Cyrl-CS" sz="1000" dirty="0" smtClean="0"/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800" dirty="0" smtClean="0"/>
              <a:t>Ако је пацијент алергичан на пеницилин:</a:t>
            </a:r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800" dirty="0" smtClean="0"/>
              <a:t>		</a:t>
            </a:r>
            <a:r>
              <a:rPr lang="sr-Cyrl-CS" sz="2400" dirty="0" smtClean="0"/>
              <a:t>800</a:t>
            </a:r>
            <a:r>
              <a:rPr lang="sr-Latn-CS" sz="2400" dirty="0" smtClean="0"/>
              <a:t>mg </a:t>
            </a:r>
            <a:r>
              <a:rPr lang="sr-Cyrl-CS" sz="2400" dirty="0" smtClean="0"/>
              <a:t>еритромицин-етилсукцината 2</a:t>
            </a:r>
            <a:r>
              <a:rPr lang="sr-Latn-CS" sz="2400" dirty="0" smtClean="0"/>
              <a:t>h</a:t>
            </a:r>
            <a:r>
              <a:rPr lang="sr-Cyrl-CS" sz="2400" dirty="0" smtClean="0"/>
              <a:t> пре интервенције </a:t>
            </a:r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400" dirty="0" smtClean="0"/>
              <a:t>					    +</a:t>
            </a:r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400" dirty="0" smtClean="0"/>
              <a:t>                          400</a:t>
            </a:r>
            <a:r>
              <a:rPr lang="sr-Latn-CS" sz="2400" dirty="0" smtClean="0"/>
              <a:t>mg</a:t>
            </a:r>
            <a:r>
              <a:rPr lang="sr-Cyrl-CS" sz="2400" dirty="0" smtClean="0"/>
              <a:t> </a:t>
            </a:r>
            <a:r>
              <a:rPr lang="sr-Cyrl-CS" sz="2400" dirty="0" smtClean="0"/>
              <a:t>еритромицина </a:t>
            </a:r>
            <a:r>
              <a:rPr lang="sr-Cyrl-CS" sz="2400" dirty="0" smtClean="0"/>
              <a:t>6</a:t>
            </a:r>
            <a:r>
              <a:rPr lang="sr-Latn-CS" sz="2400" dirty="0" smtClean="0"/>
              <a:t>h</a:t>
            </a:r>
            <a:r>
              <a:rPr lang="sr-Cyrl-CS" sz="2400" dirty="0" smtClean="0"/>
              <a:t> касније</a:t>
            </a:r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endParaRPr lang="sr-Cyrl-CS" sz="2400" dirty="0" smtClean="0"/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400" dirty="0" smtClean="0"/>
              <a:t>                                                        или</a:t>
            </a:r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endParaRPr lang="sr-Cyrl-CS" sz="2400" dirty="0" smtClean="0"/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400" dirty="0" smtClean="0"/>
              <a:t>		       300</a:t>
            </a:r>
            <a:r>
              <a:rPr lang="sr-Latn-CS" sz="2400" dirty="0" smtClean="0"/>
              <a:t>mg</a:t>
            </a:r>
            <a:r>
              <a:rPr lang="sr-Cyrl-CS" sz="2400" dirty="0" smtClean="0"/>
              <a:t> клиндамицина 1</a:t>
            </a:r>
            <a:r>
              <a:rPr lang="sr-Latn-CS" sz="2400" dirty="0" smtClean="0"/>
              <a:t>h</a:t>
            </a:r>
            <a:r>
              <a:rPr lang="sr-Cyrl-CS" sz="2400" dirty="0" smtClean="0"/>
              <a:t> пре интервенције </a:t>
            </a:r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400" dirty="0" smtClean="0"/>
              <a:t>					       +</a:t>
            </a:r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400" dirty="0" smtClean="0"/>
              <a:t>                                 150</a:t>
            </a:r>
            <a:r>
              <a:rPr lang="sr-Latn-CS" sz="2400" dirty="0" smtClean="0"/>
              <a:t>mg</a:t>
            </a:r>
            <a:r>
              <a:rPr lang="sr-Cyrl-CS" sz="2400" dirty="0" smtClean="0"/>
              <a:t> клиндамицина 6</a:t>
            </a:r>
            <a:r>
              <a:rPr lang="sr-Latn-CS" sz="2400" dirty="0" smtClean="0"/>
              <a:t>h</a:t>
            </a:r>
            <a:r>
              <a:rPr lang="sr-Cyrl-CS" sz="2400" dirty="0" smtClean="0"/>
              <a:t> касније</a:t>
            </a:r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endParaRPr lang="sr-Cyrl-CS" sz="2400" dirty="0" smtClean="0"/>
          </a:p>
          <a:p>
            <a:pPr lvl="1">
              <a:spcBef>
                <a:spcPts val="0"/>
              </a:spcBef>
              <a:buClr>
                <a:srgbClr val="C00000"/>
              </a:buClr>
              <a:buNone/>
            </a:pPr>
            <a:endParaRPr lang="sr-Cyrl-CS" sz="2400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sr-Cyrl-CS" smtClean="0"/>
              <a:t>БРОНХИЈАЛНА АСТМА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915400" cy="5638800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400" smtClean="0"/>
              <a:t>Ако током стоматолошке интервенције пацијент добије напад бронхијалне астме: </a:t>
            </a:r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endParaRPr lang="sr-Cyrl-CS" sz="900" smtClean="0"/>
          </a:p>
          <a:p>
            <a:pPr marL="457200" indent="-457200">
              <a:spcBef>
                <a:spcPts val="0"/>
              </a:spcBef>
              <a:buClr>
                <a:srgbClr val="C00000"/>
              </a:buClr>
              <a:buFont typeface="+mj-lt"/>
              <a:buAutoNum type="arabicPeriod"/>
            </a:pPr>
            <a:r>
              <a:rPr lang="sr-Cyrl-CS" sz="2400" smtClean="0"/>
              <a:t>Треба одмах да удахне салбутамол из своје пумпице. Ако није у стању да пумпицу правилно примени, импровизује се купа од папира, на врх се постави пумпица, а база прислони на лице пацијента. Пумпицу активирати више пута, како би пацијент удахнуо довољно бронходилататора салбутамола.</a:t>
            </a:r>
          </a:p>
          <a:p>
            <a:pPr marL="457200" indent="-457200">
              <a:spcBef>
                <a:spcPts val="0"/>
              </a:spcBef>
              <a:buClr>
                <a:srgbClr val="C00000"/>
              </a:buClr>
              <a:buFont typeface="+mj-lt"/>
              <a:buAutoNum type="arabicPeriod"/>
            </a:pPr>
            <a:r>
              <a:rPr lang="sr-Cyrl-CS" sz="2400" smtClean="0"/>
              <a:t>Следећа мера је апликација 28% кисеоника преко маске, 4-6</a:t>
            </a:r>
            <a:r>
              <a:rPr lang="sr-Latn-CS" sz="2400" smtClean="0"/>
              <a:t>L/min.</a:t>
            </a:r>
            <a:endParaRPr lang="sr-Cyrl-CS" sz="2400" smtClean="0"/>
          </a:p>
          <a:p>
            <a:pPr marL="457200" indent="-457200">
              <a:spcBef>
                <a:spcPts val="0"/>
              </a:spcBef>
              <a:buClr>
                <a:srgbClr val="C00000"/>
              </a:buClr>
              <a:buFont typeface="+mj-lt"/>
              <a:buAutoNum type="arabicPeriod"/>
            </a:pPr>
            <a:r>
              <a:rPr lang="sr-Cyrl-CS" sz="2400" smtClean="0"/>
              <a:t>Интравенска инјекција кортикостероида (200</a:t>
            </a:r>
            <a:r>
              <a:rPr lang="sr-Latn-CS" sz="2400" smtClean="0"/>
              <a:t>mg</a:t>
            </a:r>
            <a:r>
              <a:rPr lang="sr-Cyrl-CS" sz="2400" smtClean="0"/>
              <a:t> хидрокортизона или неког другог кортикостероида за системску примену)</a:t>
            </a:r>
          </a:p>
          <a:p>
            <a:pPr marL="457200" indent="-457200">
              <a:spcBef>
                <a:spcPts val="0"/>
              </a:spcBef>
              <a:buClr>
                <a:srgbClr val="C00000"/>
              </a:buClr>
              <a:buFont typeface="+mj-lt"/>
              <a:buAutoNum type="arabicPeriod"/>
            </a:pPr>
            <a:r>
              <a:rPr lang="sr-Cyrl-CS" sz="2400" smtClean="0"/>
              <a:t>Ако су претходне мере неделотворне, хитно пребацити пацијента до ургентног центра</a:t>
            </a:r>
          </a:p>
          <a:p>
            <a:pPr marL="457200" indent="-457200">
              <a:spcBef>
                <a:spcPts val="0"/>
              </a:spcBef>
              <a:buClr>
                <a:srgbClr val="C00000"/>
              </a:buClr>
              <a:buNone/>
            </a:pPr>
            <a:endParaRPr lang="sr-Cyrl-CS" sz="2400" smtClean="0"/>
          </a:p>
          <a:p>
            <a:pPr marL="457200" indent="-457200"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400" smtClean="0"/>
              <a:t>НСАИЛ погоршавају астматични напад.</a:t>
            </a:r>
          </a:p>
          <a:p>
            <a:pPr lvl="1">
              <a:spcBef>
                <a:spcPts val="0"/>
              </a:spcBef>
              <a:buClr>
                <a:srgbClr val="C00000"/>
              </a:buClr>
              <a:buNone/>
            </a:pPr>
            <a:endParaRPr lang="sr-Cyrl-CS" sz="240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АНЕМИЈА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sr-Cyrl-CS" b="1" smtClean="0">
                <a:solidFill>
                  <a:srgbClr val="C00000"/>
                </a:solidFill>
              </a:rPr>
              <a:t>Анемију</a:t>
            </a:r>
            <a:r>
              <a:rPr lang="sr-Cyrl-CS" smtClean="0"/>
              <a:t> одликује смањен број еритроцита и смањена концентрација хемоглобина.</a:t>
            </a:r>
          </a:p>
          <a:p>
            <a:pPr>
              <a:buNone/>
            </a:pPr>
            <a:endParaRPr lang="sr-Cyrl-CS" sz="1100" smtClean="0"/>
          </a:p>
          <a:p>
            <a:pPr>
              <a:buNone/>
            </a:pPr>
            <a:r>
              <a:rPr lang="sr-Cyrl-CS" smtClean="0"/>
              <a:t>Анемија смањује отпорност организма на инфекције.</a:t>
            </a:r>
          </a:p>
          <a:p>
            <a:pPr>
              <a:buNone/>
            </a:pPr>
            <a:endParaRPr lang="sr-Cyrl-CS" sz="1100" smtClean="0"/>
          </a:p>
          <a:p>
            <a:pPr>
              <a:buNone/>
            </a:pPr>
            <a:r>
              <a:rPr lang="sr-Cyrl-CS" smtClean="0"/>
              <a:t>Промене у усној дупљи које прате анемију су: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	ангуларни хеилитис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	гладак језик уз атрофију папила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	улцерације на слузокожи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·"/>
            </a:pPr>
            <a:r>
              <a:rPr lang="sr-Cyrl-CS" smtClean="0"/>
              <a:t>	непријатан осећај у устима</a:t>
            </a:r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CS" smtClean="0"/>
              <a:t>ХРОНИЧНА ОПСТРУКТИВНА БОЛЕСТ ПЛУЋА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915400" cy="54102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600" smtClean="0"/>
              <a:t>Хроничну опструктивну болест плућа одликује хронично сужење дисајних путева, отежано дисање и продуктивни кашаљ. Обично су у питању пушачи. Инфекције респираторних путева погоршавају стање пацијента.</a:t>
            </a:r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endParaRPr lang="sr-Cyrl-CS" sz="2600" smtClean="0"/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600" smtClean="0"/>
              <a:t>Пре стоматолошке интервенције пацијенте са ХОБП треба питати да ли примају кортикостероиде системски. Системска примена кортикостероида повећава склоност ка инфекцијама. </a:t>
            </a:r>
          </a:p>
          <a:p>
            <a:pPr>
              <a:spcBef>
                <a:spcPts val="0"/>
              </a:spcBef>
              <a:buClr>
                <a:srgbClr val="C00000"/>
              </a:buClr>
              <a:buNone/>
            </a:pPr>
            <a:r>
              <a:rPr lang="sr-Cyrl-CS" sz="2600" smtClean="0"/>
              <a:t>Код већих, стресогених стоматолошких интервенција треба дати додатну дозу кортикостероида, у циљу превенције акутне инсуфицијенције надбубрега услед стреса.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sr-Cyrl-CS" smtClean="0"/>
              <a:t>АНЕМИЈА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191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CS" b="1" smtClean="0">
                <a:solidFill>
                  <a:srgbClr val="C00000"/>
                </a:solidFill>
              </a:rPr>
              <a:t>Хипохромна анемија</a:t>
            </a:r>
            <a:r>
              <a:rPr lang="sr-Cyrl-CS" smtClean="0"/>
              <a:t> настаје због недостатка гвожђа. Недостатак гвожђа је чешће последица хроничног губитка малих количина крви, а ређе недовољног уноса.</a:t>
            </a:r>
          </a:p>
          <a:p>
            <a:pPr>
              <a:buNone/>
            </a:pPr>
            <a:endParaRPr lang="sr-Cyrl-CS" sz="1100" smtClean="0"/>
          </a:p>
          <a:p>
            <a:pPr>
              <a:buNone/>
            </a:pPr>
            <a:endParaRPr lang="sr-Cyrl-CS" sz="1100" smtClean="0"/>
          </a:p>
          <a:p>
            <a:pPr>
              <a:buNone/>
            </a:pPr>
            <a:r>
              <a:rPr lang="sr-Cyrl-CS" b="1" smtClean="0">
                <a:solidFill>
                  <a:srgbClr val="C00000"/>
                </a:solidFill>
              </a:rPr>
              <a:t>Мегалобластна анемија</a:t>
            </a:r>
            <a:r>
              <a:rPr lang="sr-Cyrl-CS" smtClean="0"/>
              <a:t> је последица недостатка фолне киселине и/или витамина Б</a:t>
            </a:r>
            <a:r>
              <a:rPr lang="sr-Cyrl-CS" baseline="-25000" smtClean="0"/>
              <a:t>12</a:t>
            </a:r>
            <a:r>
              <a:rPr lang="sr-Cyrl-CS" smtClean="0"/>
              <a:t>.</a:t>
            </a:r>
          </a:p>
          <a:p>
            <a:pPr>
              <a:buNone/>
            </a:pPr>
            <a:endParaRPr lang="sr-Cyrl-CS" sz="110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sr-Cyrl-CS" smtClean="0"/>
              <a:t>ХИПОХРОМНА АНЕМИЈА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534400" cy="52578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sr-Cyrl-CS" sz="2800" smtClean="0"/>
              <a:t>Гвожђе се уноси са зеленим поврћем и месом у  двовалентном и тровалентном облику. Под дејством желудачне киселине, тровалентни облик прелази у двовалентни, који се много боље апсорбује.</a:t>
            </a:r>
          </a:p>
          <a:p>
            <a:pPr>
              <a:buNone/>
            </a:pPr>
            <a:endParaRPr lang="sr-Cyrl-CS" sz="1000" smtClean="0"/>
          </a:p>
          <a:p>
            <a:pPr>
              <a:buNone/>
            </a:pPr>
            <a:r>
              <a:rPr lang="sr-Cyrl-CS" sz="2800" smtClean="0"/>
              <a:t>Двовалентно гвожђе улази у састав хема хемоглобина и миоглобина, и цитохрома свих ћелија.</a:t>
            </a:r>
          </a:p>
          <a:p>
            <a:pPr>
              <a:buNone/>
            </a:pPr>
            <a:endParaRPr lang="sr-Cyrl-CS" sz="1000" smtClean="0"/>
          </a:p>
          <a:p>
            <a:pPr>
              <a:buNone/>
            </a:pPr>
            <a:r>
              <a:rPr lang="sr-Cyrl-CS" sz="2800" smtClean="0"/>
              <a:t>Вишак гвожђа се везује за интраћелијски протеин феритин. Код прекомерног уноса, гвожђе се лако нагомилава у организму; од феритина настаје хемосидерин (хемосидероза). Разлог томе је што се гвожђе из организма елиминише само ексфолијацијом изумрлих ћелија коже и слузокожа дигестивног и респираторног тракта.</a:t>
            </a:r>
          </a:p>
          <a:p>
            <a:pPr>
              <a:buNone/>
            </a:pPr>
            <a:endParaRPr lang="sr-Cyrl-CS" sz="1100" smtClean="0"/>
          </a:p>
          <a:p>
            <a:pPr>
              <a:buNone/>
            </a:pPr>
            <a:r>
              <a:rPr lang="sr-Cyrl-CS" sz="2800" smtClean="0"/>
              <a:t>Дневна потреба за гвожђем је 1</a:t>
            </a:r>
            <a:r>
              <a:rPr lang="sr-Latn-CS" sz="2800" smtClean="0"/>
              <a:t>mg.</a:t>
            </a:r>
            <a:endParaRPr lang="sr-Cyrl-CS" sz="2800" smtClean="0"/>
          </a:p>
          <a:p>
            <a:pPr>
              <a:buNone/>
            </a:pPr>
            <a:endParaRPr lang="sr-Cyrl-CS" sz="1100" smtClean="0"/>
          </a:p>
          <a:p>
            <a:pPr>
              <a:buNone/>
            </a:pPr>
            <a:endParaRPr lang="sr-Cyrl-CS" sz="1100" smtClean="0"/>
          </a:p>
          <a:p>
            <a:pPr>
              <a:buNone/>
            </a:pPr>
            <a:endParaRPr lang="sr-Cyrl-CS" sz="110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sr-Cyrl-CS" smtClean="0"/>
              <a:t>ХИПОХРОМНА АНЕМИЈА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76400"/>
            <a:ext cx="9144000" cy="48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CS" sz="2800" smtClean="0"/>
              <a:t>Израчунавање дефицита гвожђа:</a:t>
            </a:r>
          </a:p>
          <a:p>
            <a:pPr>
              <a:buNone/>
            </a:pPr>
            <a:r>
              <a:rPr lang="sr-Cyrl-CS" sz="2800" smtClean="0"/>
              <a:t>	</a:t>
            </a:r>
            <a:r>
              <a:rPr lang="sr-Cyrl-CS" sz="2000" smtClean="0"/>
              <a:t>Нормална конц. хемоглобина – постојећа конц. хемоглобина</a:t>
            </a:r>
          </a:p>
          <a:p>
            <a:pPr>
              <a:buNone/>
            </a:pPr>
            <a:r>
              <a:rPr lang="sr-Cyrl-CS" sz="2000" smtClean="0"/>
              <a:t>                                       Нормална конц. хемоглобина</a:t>
            </a:r>
            <a:endParaRPr lang="sr-Latn-CS" sz="2000" smtClean="0"/>
          </a:p>
          <a:p>
            <a:pPr>
              <a:buNone/>
            </a:pPr>
            <a:endParaRPr lang="sr-Latn-CS" sz="1000" b="1" smtClean="0"/>
          </a:p>
          <a:p>
            <a:pPr>
              <a:buNone/>
            </a:pPr>
            <a:r>
              <a:rPr lang="sr-Cyrl-CS" sz="2000" b="1" smtClean="0"/>
              <a:t>Пример</a:t>
            </a:r>
            <a:r>
              <a:rPr lang="sr-Cyrl-CS" sz="2000" smtClean="0"/>
              <a:t>: </a:t>
            </a:r>
            <a:endParaRPr lang="sr-Latn-CS" sz="2000" smtClean="0"/>
          </a:p>
          <a:p>
            <a:pPr>
              <a:buNone/>
            </a:pPr>
            <a:r>
              <a:rPr lang="sr-Cyrl-CS" sz="2000" smtClean="0"/>
              <a:t>Концентрација хемоглобина у крви пацијента са анемијом је 100</a:t>
            </a:r>
            <a:r>
              <a:rPr lang="sr-Latn-CS" sz="2000" smtClean="0"/>
              <a:t>g</a:t>
            </a:r>
            <a:r>
              <a:rPr lang="sr-Cyrl-CS" sz="2000" smtClean="0"/>
              <a:t> хемоглобина</a:t>
            </a:r>
            <a:r>
              <a:rPr lang="sr-Latn-CS" sz="2000" smtClean="0"/>
              <a:t>/L</a:t>
            </a:r>
            <a:r>
              <a:rPr lang="sr-Cyrl-CS" sz="2000" smtClean="0"/>
              <a:t> крви. Дефицит гвожђа по литру крви је:</a:t>
            </a:r>
          </a:p>
          <a:p>
            <a:pPr>
              <a:buNone/>
            </a:pPr>
            <a:r>
              <a:rPr lang="sr-Cyrl-CS" sz="2000" smtClean="0"/>
              <a:t>			140 – 100</a:t>
            </a:r>
          </a:p>
          <a:p>
            <a:pPr>
              <a:buNone/>
            </a:pPr>
            <a:r>
              <a:rPr lang="sr-Cyrl-CS" sz="2000" smtClean="0"/>
              <a:t>			       140</a:t>
            </a:r>
          </a:p>
          <a:p>
            <a:pPr>
              <a:buNone/>
            </a:pPr>
            <a:r>
              <a:rPr lang="sr-Latn-CS" sz="2800" smtClean="0"/>
              <a:t>	</a:t>
            </a:r>
            <a:r>
              <a:rPr lang="sr-Cyrl-CS" sz="2000" smtClean="0"/>
              <a:t>Укупан дефицит је: 134,3 </a:t>
            </a:r>
            <a:r>
              <a:rPr lang="sr-Cyrl-CS" sz="1200" smtClean="0">
                <a:sym typeface="Symbol"/>
              </a:rPr>
              <a:t></a:t>
            </a:r>
            <a:r>
              <a:rPr lang="sr-Latn-CS" sz="2000" smtClean="0">
                <a:sym typeface="Symbol"/>
              </a:rPr>
              <a:t> </a:t>
            </a:r>
            <a:r>
              <a:rPr lang="sr-Cyrl-CS" sz="2000" smtClean="0">
                <a:sym typeface="Symbol"/>
              </a:rPr>
              <a:t>5 =</a:t>
            </a:r>
            <a:r>
              <a:rPr lang="sr-Latn-CS" sz="2000" smtClean="0">
                <a:sym typeface="Symbol"/>
              </a:rPr>
              <a:t> </a:t>
            </a:r>
            <a:r>
              <a:rPr lang="sr-Cyrl-CS" sz="2000" smtClean="0">
                <a:sym typeface="Symbol"/>
              </a:rPr>
              <a:t>671,5</a:t>
            </a:r>
            <a:r>
              <a:rPr lang="sr-Latn-CS" sz="2000" smtClean="0">
                <a:sym typeface="Symbol"/>
              </a:rPr>
              <a:t>mg Fe</a:t>
            </a:r>
          </a:p>
          <a:p>
            <a:pPr>
              <a:buNone/>
            </a:pPr>
            <a:r>
              <a:rPr lang="sr-Latn-CS" sz="2000" smtClean="0">
                <a:sym typeface="Symbol"/>
              </a:rPr>
              <a:t>	</a:t>
            </a:r>
            <a:r>
              <a:rPr lang="sr-Cyrl-CS" sz="2000" smtClean="0">
                <a:sym typeface="Symbol"/>
              </a:rPr>
              <a:t>За попуњавање испражњених депоа: 500</a:t>
            </a:r>
            <a:r>
              <a:rPr lang="sr-Latn-CS" sz="2000" smtClean="0">
                <a:sym typeface="Symbol"/>
              </a:rPr>
              <a:t>mg Fe</a:t>
            </a:r>
          </a:p>
          <a:p>
            <a:pPr>
              <a:buNone/>
            </a:pPr>
            <a:r>
              <a:rPr lang="sr-Latn-CS" sz="2000" smtClean="0">
                <a:sym typeface="Symbol"/>
              </a:rPr>
              <a:t>	</a:t>
            </a:r>
            <a:r>
              <a:rPr lang="sr-Cyrl-CS" sz="2000" smtClean="0">
                <a:sym typeface="Symbol"/>
              </a:rPr>
              <a:t>Пацијент треба да прими: 671,5</a:t>
            </a:r>
            <a:r>
              <a:rPr lang="sr-Latn-CS" sz="2000" smtClean="0">
                <a:sym typeface="Symbol"/>
              </a:rPr>
              <a:t>mg Fe + 500mg = 1171,5</a:t>
            </a:r>
            <a:r>
              <a:rPr lang="sr-Latn-CS" sz="1800" smtClean="0">
                <a:sym typeface="Symbol"/>
              </a:rPr>
              <a:t>mg Fe</a:t>
            </a:r>
            <a:endParaRPr lang="sr-Cyrl-CS" sz="2800" smtClean="0"/>
          </a:p>
          <a:p>
            <a:pPr>
              <a:buNone/>
            </a:pPr>
            <a:endParaRPr lang="sr-Cyrl-CS" sz="2800" smtClean="0"/>
          </a:p>
          <a:p>
            <a:pPr>
              <a:buNone/>
            </a:pPr>
            <a:endParaRPr lang="sr-Cyrl-CS" sz="1100" smtClean="0"/>
          </a:p>
        </p:txBody>
      </p:sp>
      <p:cxnSp>
        <p:nvCxnSpPr>
          <p:cNvPr id="5" name="Straight Connector 4"/>
          <p:cNvCxnSpPr/>
          <p:nvPr/>
        </p:nvCxnSpPr>
        <p:spPr>
          <a:xfrm>
            <a:off x="381000" y="2633472"/>
            <a:ext cx="6705600" cy="335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162800" y="24384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1200" smtClean="0">
                <a:sym typeface="Symbol"/>
              </a:rPr>
              <a:t></a:t>
            </a:r>
            <a:r>
              <a:rPr lang="sr-Latn-CS" sz="1200" smtClean="0">
                <a:sym typeface="Symbol"/>
              </a:rPr>
              <a:t> </a:t>
            </a:r>
            <a:r>
              <a:rPr lang="sr-Cyrl-CS" sz="1200" smtClean="0">
                <a:sym typeface="Symbol"/>
              </a:rPr>
              <a:t> </a:t>
            </a:r>
            <a:r>
              <a:rPr lang="sr-Cyrl-CS" smtClean="0">
                <a:sym typeface="Symbol"/>
              </a:rPr>
              <a:t>470</a:t>
            </a:r>
            <a:r>
              <a:rPr lang="sr-Latn-CS" smtClean="0">
                <a:sym typeface="Symbol"/>
              </a:rPr>
              <a:t>mg</a:t>
            </a: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905000" y="4648200"/>
            <a:ext cx="990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895600" y="4462272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1200" smtClean="0">
                <a:sym typeface="Symbol"/>
              </a:rPr>
              <a:t></a:t>
            </a:r>
            <a:r>
              <a:rPr lang="sr-Latn-CS" sz="1200" smtClean="0">
                <a:sym typeface="Symbol"/>
              </a:rPr>
              <a:t> </a:t>
            </a:r>
            <a:r>
              <a:rPr lang="sr-Cyrl-CS" sz="1200" smtClean="0">
                <a:sym typeface="Symbol"/>
              </a:rPr>
              <a:t> </a:t>
            </a:r>
            <a:r>
              <a:rPr lang="sr-Cyrl-CS" smtClean="0">
                <a:sym typeface="Symbol"/>
              </a:rPr>
              <a:t>470</a:t>
            </a:r>
            <a:r>
              <a:rPr lang="sr-Latn-CS" smtClean="0">
                <a:sym typeface="Symbol"/>
              </a:rPr>
              <a:t>mg</a:t>
            </a:r>
            <a:r>
              <a:rPr lang="sr-Cyrl-CS" smtClean="0">
                <a:sym typeface="Symbol"/>
              </a:rPr>
              <a:t> = 134,3</a:t>
            </a:r>
            <a:r>
              <a:rPr lang="sr-Latn-CS" smtClean="0">
                <a:sym typeface="Symbol"/>
              </a:rPr>
              <a:t>mg Fe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sr-Cyrl-CS" smtClean="0"/>
              <a:t>ХИПОХРОМНА АНЕМИЈА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534400" cy="48006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sr-Cyrl-CS" sz="2800" smtClean="0"/>
              <a:t>Орална примена гвожђа је једноставнија, али је праћена иритацијом слузокоже желуца и танког црева. Од унете количине гвожђа, само се 10% апсорбује.</a:t>
            </a:r>
          </a:p>
          <a:p>
            <a:pPr>
              <a:buNone/>
            </a:pPr>
            <a:r>
              <a:rPr lang="sr-Cyrl-CS" sz="2800" smtClean="0"/>
              <a:t>Предност интравенске примене је што се одједном може дати целокупна  потребна количина гвожђа. Недостаци су: мучнина, грозница, бол у леђима, црвенило лица, бронхоспазам. Зато се прво примењује мала (пробна) доза (20</a:t>
            </a:r>
            <a:r>
              <a:rPr lang="sr-Latn-CS" sz="2800" smtClean="0"/>
              <a:t>mg Fe</a:t>
            </a:r>
            <a:r>
              <a:rPr lang="sr-Cyrl-CS" sz="2800" smtClean="0"/>
              <a:t> током 30 минута). Ако нема нежељених реакција, спором и.в. инфузијом се надокнађује сво потребно гвожђе.</a:t>
            </a:r>
          </a:p>
          <a:p>
            <a:pPr>
              <a:buNone/>
            </a:pPr>
            <a:endParaRPr lang="sr-Cyrl-CS" sz="1100" smtClean="0"/>
          </a:p>
          <a:p>
            <a:pPr>
              <a:buNone/>
            </a:pPr>
            <a:endParaRPr lang="sr-Cyrl-CS" sz="110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sr-Cyrl-CS" smtClean="0"/>
              <a:t>МЕГАЛОБЛАСТНА АНЕМИЈА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72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sr-Cyrl-CS" smtClean="0"/>
              <a:t>Недостатак витамина Б</a:t>
            </a:r>
            <a:r>
              <a:rPr lang="sr-Cyrl-CS" baseline="-25000" smtClean="0"/>
              <a:t>12</a:t>
            </a:r>
            <a:r>
              <a:rPr lang="sr-Cyrl-CS" smtClean="0"/>
              <a:t> обично настаје код оштећења гастричне слузокоже или гастректомије (потпуна или делимична ресекција желуца). Тада недостаје гликопротеин („унутрашњи фактор″), кога лучи гастрична мукоза и који је неопходан за апсорпцију витамина Б</a:t>
            </a:r>
            <a:r>
              <a:rPr lang="sr-Cyrl-CS" baseline="-25000" smtClean="0"/>
              <a:t>12 </a:t>
            </a:r>
            <a:r>
              <a:rPr lang="sr-Cyrl-CS" smtClean="0"/>
              <a:t>у илеуму.</a:t>
            </a:r>
          </a:p>
          <a:p>
            <a:pPr>
              <a:buNone/>
            </a:pPr>
            <a:endParaRPr lang="sr-Cyrl-CS" sz="1100" smtClean="0"/>
          </a:p>
          <a:p>
            <a:pPr>
              <a:buNone/>
            </a:pPr>
            <a:r>
              <a:rPr lang="sr-Cyrl-CS" smtClean="0"/>
              <a:t>Недостатак фолне киселине настаје код недовољног уноса зеленог поврћа, јетре и квасца.</a:t>
            </a:r>
          </a:p>
          <a:p>
            <a:pPr>
              <a:buNone/>
            </a:pPr>
            <a:endParaRPr lang="sr-Cyrl-CS" sz="110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sr-Cyrl-CS" smtClean="0"/>
              <a:t>МЕГАЛОБЛАСТНА АНЕМИЈА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2672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sr-Cyrl-CS" smtClean="0"/>
              <a:t>Витамин Б</a:t>
            </a:r>
            <a:r>
              <a:rPr lang="sr-Cyrl-CS" baseline="-25000" smtClean="0"/>
              <a:t>12</a:t>
            </a:r>
            <a:r>
              <a:rPr lang="sr-Cyrl-CS" smtClean="0"/>
              <a:t> се депонује у јетри; симптоми дефицита се јављају тек после 5 година од престанка уноса.</a:t>
            </a:r>
          </a:p>
          <a:p>
            <a:pPr>
              <a:buNone/>
            </a:pPr>
            <a:endParaRPr lang="sr-Cyrl-CS" sz="1100" smtClean="0"/>
          </a:p>
          <a:p>
            <a:pPr>
              <a:buNone/>
            </a:pPr>
            <a:r>
              <a:rPr lang="sr-Cyrl-CS" smtClean="0"/>
              <a:t>Фолна киселина има изразито мале депое, тако да дефицит настаје пар дана по потпуном престанку уноса.</a:t>
            </a:r>
          </a:p>
          <a:p>
            <a:pPr>
              <a:buNone/>
            </a:pPr>
            <a:endParaRPr lang="sr-Cyrl-CS" sz="1100" smtClean="0"/>
          </a:p>
          <a:p>
            <a:pPr>
              <a:buNone/>
            </a:pPr>
            <a:r>
              <a:rPr lang="sr-Cyrl-CS" smtClean="0"/>
              <a:t>Дневна потреба за витамином Б</a:t>
            </a:r>
            <a:r>
              <a:rPr lang="sr-Cyrl-CS" baseline="-25000" smtClean="0"/>
              <a:t>12</a:t>
            </a:r>
            <a:r>
              <a:rPr lang="sr-Cyrl-CS" smtClean="0"/>
              <a:t> је 2</a:t>
            </a:r>
            <a:r>
              <a:rPr lang="sr-Cyrl-CS" smtClean="0">
                <a:sym typeface="Symbol"/>
              </a:rPr>
              <a:t></a:t>
            </a:r>
            <a:r>
              <a:rPr lang="sr-Latn-CS" smtClean="0">
                <a:sym typeface="Symbol"/>
              </a:rPr>
              <a:t>g</a:t>
            </a:r>
            <a:r>
              <a:rPr lang="sr-Cyrl-CS" smtClean="0">
                <a:sym typeface="Symbol"/>
              </a:rPr>
              <a:t>, а за фолном киселином 0,5-1</a:t>
            </a:r>
            <a:r>
              <a:rPr lang="sr-Latn-CS" smtClean="0">
                <a:sym typeface="Symbol"/>
              </a:rPr>
              <a:t>mg.</a:t>
            </a:r>
            <a:endParaRPr lang="sr-Cyrl-CS" smtClean="0"/>
          </a:p>
          <a:p>
            <a:pPr>
              <a:buNone/>
            </a:pPr>
            <a:endParaRPr lang="sr-Cyrl-CS" smtClean="0"/>
          </a:p>
          <a:p>
            <a:pPr>
              <a:buNone/>
            </a:pPr>
            <a:endParaRPr lang="sr-Cyrl-CS" sz="110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sr-Cyrl-CS" smtClean="0"/>
              <a:t>МЕГАЛОБЛАСТНА АНЕМИЈА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720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sr-Cyrl-CS" smtClean="0"/>
              <a:t>Витамин Б</a:t>
            </a:r>
            <a:r>
              <a:rPr lang="sr-Cyrl-CS" baseline="-25000" smtClean="0"/>
              <a:t>12</a:t>
            </a:r>
            <a:r>
              <a:rPr lang="sr-Cyrl-CS" smtClean="0"/>
              <a:t> и фолна киселина имају улогу преносника метилних група у синтези пуринских база и тимидилата и другим реакцијама.  Мегалобластна анемија је последица отежане синтезе нуклеинских киселина.</a:t>
            </a:r>
          </a:p>
          <a:p>
            <a:pPr>
              <a:buNone/>
            </a:pPr>
            <a:endParaRPr lang="sr-Cyrl-CS" sz="1300" smtClean="0"/>
          </a:p>
          <a:p>
            <a:pPr>
              <a:buNone/>
            </a:pPr>
            <a:r>
              <a:rPr lang="sr-Cyrl-CS" smtClean="0"/>
              <a:t>Витамин Б</a:t>
            </a:r>
            <a:r>
              <a:rPr lang="sr-Cyrl-CS" baseline="-25000" smtClean="0"/>
              <a:t>12</a:t>
            </a:r>
            <a:r>
              <a:rPr lang="sr-Cyrl-CS" smtClean="0"/>
              <a:t> је неопходан за настанак активног облика фолне киселине – тетрахидрофолне киселине.</a:t>
            </a:r>
          </a:p>
          <a:p>
            <a:pPr>
              <a:buNone/>
            </a:pPr>
            <a:endParaRPr lang="sr-Cyrl-CS" sz="1300" smtClean="0"/>
          </a:p>
          <a:p>
            <a:pPr>
              <a:buNone/>
            </a:pPr>
            <a:r>
              <a:rPr lang="sr-Cyrl-CS" smtClean="0"/>
              <a:t>Витамин Б</a:t>
            </a:r>
            <a:r>
              <a:rPr lang="sr-Cyrl-CS" baseline="-25000" smtClean="0"/>
              <a:t>12</a:t>
            </a:r>
            <a:r>
              <a:rPr lang="sr-Cyrl-CS" smtClean="0"/>
              <a:t> је неопходан и за синтезу масних киселина (претварање метилмалонил-СоА у сукцинил-СоА). Хиповитаминозу Б</a:t>
            </a:r>
            <a:r>
              <a:rPr lang="sr-Cyrl-CS" baseline="-25000" smtClean="0"/>
              <a:t>12</a:t>
            </a:r>
            <a:r>
              <a:rPr lang="sr-Cyrl-CS" smtClean="0"/>
              <a:t> прате неуролошки поремећаји (дегенерација дорзалних колумни кичмене мождине).</a:t>
            </a:r>
          </a:p>
          <a:p>
            <a:pPr>
              <a:buNone/>
            </a:pPr>
            <a:endParaRPr lang="sr-Cyrl-CS" sz="110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</TotalTime>
  <Words>1144</Words>
  <Application>Microsoft Office PowerPoint</Application>
  <PresentationFormat>On-screen Show (4:3)</PresentationFormat>
  <Paragraphs>155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ТЕРАПИЈА ХЕМАТОЛОШКИХ, КАРДИОВАСКУЛАРНИХ И РЕСПИРАТОРНИХ ОБОЉЕЊА          – ЗНАЧАЈ ЗА СТОМАТОЛОГИЈУ</vt:lpstr>
      <vt:lpstr>АНЕМИЈА</vt:lpstr>
      <vt:lpstr>АНЕМИЈА</vt:lpstr>
      <vt:lpstr>ХИПОХРОМНА АНЕМИЈА</vt:lpstr>
      <vt:lpstr>ХИПОХРОМНА АНЕМИЈА</vt:lpstr>
      <vt:lpstr>ХИПОХРОМНА АНЕМИЈА</vt:lpstr>
      <vt:lpstr>МЕГАЛОБЛАСТНА АНЕМИЈА</vt:lpstr>
      <vt:lpstr>МЕГАЛОБЛАСТНА АНЕМИЈА</vt:lpstr>
      <vt:lpstr>МЕГАЛОБЛАСТНА АНЕМИЈА</vt:lpstr>
      <vt:lpstr>МЕГАЛОБЛАСТНА АНЕМИЈА</vt:lpstr>
      <vt:lpstr>ХЕМОСТАЗА</vt:lpstr>
      <vt:lpstr>ТРОМБОЦИТОПЕНИЈА</vt:lpstr>
      <vt:lpstr>НЕДОСТАТАК ФАКТОРА КОАГУЛАЦИЈЕ</vt:lpstr>
      <vt:lpstr>НЕДОСТАТАК ФАКТОРА КОАГУЛАЦИЈЕ</vt:lpstr>
      <vt:lpstr>НЕДОСТАТАК ФАКТОРА КОАГУЛАЦИЈЕ</vt:lpstr>
      <vt:lpstr>НЕДОСТАТАК ФАКТОРА КОАГУЛАЦИЈЕ</vt:lpstr>
      <vt:lpstr>РЕУМАТСКА ГРОЗНИЦА</vt:lpstr>
      <vt:lpstr>РЕУМАТСКА ГРОЗНИЦА</vt:lpstr>
      <vt:lpstr>БРОНХИЈАЛНА АСТМА</vt:lpstr>
      <vt:lpstr>ХРОНИЧНА ОПСТРУКТИВНА БОЛЕСТ ПЛУЋА</vt:lpstr>
    </vt:vector>
  </TitlesOfParts>
  <Company>Medicinski fakultet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ТЕРАПИЈА ХЕМАТОЛОШКИХ, КАРДИОВАСКУЛАРНИХ И РЕСПИРАТОРНИХ ОБОЉЕЊА          – ЗНАЧАЈ ЗА СТОМАТОЛОГИЈУ</dc:title>
  <dc:creator>Snezana</dc:creator>
  <cp:lastModifiedBy>Slobodan</cp:lastModifiedBy>
  <cp:revision>40</cp:revision>
  <dcterms:created xsi:type="dcterms:W3CDTF">2012-01-19T14:53:44Z</dcterms:created>
  <dcterms:modified xsi:type="dcterms:W3CDTF">2014-05-30T08:33:05Z</dcterms:modified>
</cp:coreProperties>
</file>